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11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1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 /><Relationship Id="rId13" Type="http://schemas.openxmlformats.org/officeDocument/2006/relationships/tableStyles" Target="tableStyles.xml" /><Relationship Id="rId14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344920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3721164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en-US"/>
              <a:t>10/30/2013</a:t>
            </a:fld>
            <a:endParaRPr lang="en-US"/>
          </a:p>
        </p:txBody>
      </p:sp>
      <p:sp>
        <p:nvSpPr>
          <p:cNvPr id="22364275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189103543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096787647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17187794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8852541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39036243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49541421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6268696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123752397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56493646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64BE8A4-E604-A08C-E95C-61D8A85F1DAE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0033398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35836946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9921716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04F1394-3BF2-5A97-071C-865E3D6983DA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1084163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135066933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90531955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AACC508-3EB2-07CF-7847-1E3A1DDF0D4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3592285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73349699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68730854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05BD61E-CF1F-17F3-96B2-8AFB781F5F97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8789381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70565566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82893866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DC56BD6-0646-3D32-2D00-B034273B43BE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3140190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87494874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24804375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1C9FED7-8C60-3354-66BD-59B05A7E1391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2289945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786117324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219833470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19689358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5322426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016136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09442207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900944470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873466019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202058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7150351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78468759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467551211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310135833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1587969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342710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656121506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544781225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82170028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399014603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5321486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8244247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53175200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41186601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426729398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752364661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282806680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652330875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76350764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6893890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2018408238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51088878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84618470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053848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330541654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83843399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8874409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4557860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45287222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644149741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809494473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24943875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7549798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881905881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 lang="en-US"/>
          </a:p>
        </p:txBody>
      </p:sp>
      <p:sp>
        <p:nvSpPr>
          <p:cNvPr id="1762826032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933779278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244532832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19088214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880757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694251690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740725750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89437881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853770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0262973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238698045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54206582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225014466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6563599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gradFill>
          <a:gsLst>
            <a:gs pos="0">
              <a:schemeClr val="accent2">
                <a:lumMod val="75000"/>
                <a:alpha val="96000"/>
              </a:schemeClr>
            </a:gs>
            <a:gs pos="63000">
              <a:schemeClr val="accent3">
                <a:lumMod val="50000"/>
                <a:alpha val="96000"/>
              </a:schemeClr>
            </a:gs>
            <a:gs pos="100000">
              <a:schemeClr val="accent3">
                <a:lumMod val="50000"/>
                <a:alpha val="96000"/>
              </a:schemeClr>
            </a:gs>
          </a:gsLst>
          <a:lin ang="27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7976015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203629331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2039509601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351907111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183365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3012424" name=""/>
          <p:cNvSpPr/>
          <p:nvPr/>
        </p:nvSpPr>
        <p:spPr bwMode="auto">
          <a:xfrm rot="0" flipH="0" flipV="0">
            <a:off x="3905097" y="1238097"/>
            <a:ext cx="4381805" cy="4381805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13500000" scaled="1"/>
          </a:gra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52959318" name="Title 1"/>
          <p:cNvSpPr>
            <a:spLocks noGrp="1"/>
          </p:cNvSpPr>
          <p:nvPr>
            <p:ph type="ctrTitle"/>
          </p:nvPr>
        </p:nvSpPr>
        <p:spPr bwMode="auto">
          <a:xfrm>
            <a:off x="1523999" y="1122363"/>
            <a:ext cx="9144000" cy="2387599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 sz="6000" b="1" i="0" u="none" strike="noStrike" cap="none" spc="0">
                <a:solidFill>
                  <a:srgbClr val="92D050"/>
                </a:solidFill>
                <a:latin typeface="Arial Black"/>
                <a:ea typeface="Arial Black"/>
                <a:cs typeface="Arial Black"/>
              </a:rPr>
              <a:t>SWOT Analysis</a:t>
            </a:r>
            <a:endParaRPr b="1">
              <a:solidFill>
                <a:srgbClr val="92D050"/>
              </a:solidFill>
              <a:latin typeface="Arial"/>
              <a:cs typeface="Arial"/>
            </a:endParaRPr>
          </a:p>
        </p:txBody>
      </p:sp>
      <p:sp>
        <p:nvSpPr>
          <p:cNvPr id="1099365094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3998" y="6984632"/>
            <a:ext cx="9144000" cy="165576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endParaRPr>
              <a:solidFill>
                <a:srgbClr val="92D050"/>
              </a:solidFill>
            </a:endParaRPr>
          </a:p>
        </p:txBody>
      </p:sp>
      <p:sp>
        <p:nvSpPr>
          <p:cNvPr id="2024597249" name=""/>
          <p:cNvSpPr/>
          <p:nvPr/>
        </p:nvSpPr>
        <p:spPr bwMode="auto">
          <a:xfrm rot="0" flipH="0" flipV="0">
            <a:off x="5633247" y="60633"/>
            <a:ext cx="559090" cy="55909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8771320" name=""/>
          <p:cNvSpPr/>
          <p:nvPr/>
        </p:nvSpPr>
        <p:spPr bwMode="auto">
          <a:xfrm rot="0" flipH="0" flipV="0">
            <a:off x="11213505" y="1688810"/>
            <a:ext cx="978494" cy="978494"/>
          </a:xfrm>
          <a:prstGeom prst="ellipse">
            <a:avLst/>
          </a:prstGeom>
          <a:solidFill>
            <a:srgbClr val="92D0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4697145" name=""/>
          <p:cNvSpPr/>
          <p:nvPr/>
        </p:nvSpPr>
        <p:spPr bwMode="auto">
          <a:xfrm rot="17471625" flipH="0" flipV="0">
            <a:off x="7108261" y="5810402"/>
            <a:ext cx="476097" cy="476097"/>
          </a:xfrm>
          <a:prstGeom prst="ellipse">
            <a:avLst/>
          </a:prstGeom>
          <a:solidFill>
            <a:srgbClr val="92D0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155924" name=""/>
          <p:cNvSpPr/>
          <p:nvPr/>
        </p:nvSpPr>
        <p:spPr bwMode="auto">
          <a:xfrm rot="0" flipH="0" flipV="0">
            <a:off x="0" y="3820428"/>
            <a:ext cx="838197" cy="838197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2">
                  <a:lumMod val="50000"/>
                </a:schemeClr>
              </a:gs>
            </a:gsLst>
            <a:lin ang="13500000" scaled="1"/>
          </a:gra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500" fill="hold"/>
                                        <p:tgtEl>
                                          <p:spTgt spid="1453012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 -0.006 C 0.282 -0.006 0.508 0.183 0.508 0.417 C 0.508 0.651 0.282 0.84 0.005 0.84 C -0.259 0.84 -0.483 0.651 -0.483 0.417 C -0.483 0.183 -0.259 -0.006 0.005 -0.006 Z" pathEditMode="relative" ptsTypes="">
                                      <p:cBhvr>
                                        <p:cTn id="12" dur="5000" fill="hold"/>
                                        <p:tgtEl>
                                          <p:spTgt spid="2024597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0" dur="2500" fill="hold"/>
                                        <p:tgtEl>
                                          <p:spTgt spid="1398771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 -0.019 C 0.204 -0.019 0.302 0.011 0.302 0.049 C 0.302 0.087 0.204 0.118 0.082 0.118 C -0.033 0.118 -0.131 0.087 -0.131 0.049 C -0.131 0.011 -0.033 -0.019 0.082 -0.019 Z" pathEditMode="relative" ptsTypes="">
                                      <p:cBhvr>
                                        <p:cTn id="8" dur="5000" fill="hold"/>
                                        <p:tgtEl>
                                          <p:spTgt spid="1744697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" presetID="1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7 -0.001 C 0.202 -0.001 0.27 0.052 0.27 0.121 C 0.27 0.19 0.202 0.246 0.117 0.246 C 0.034 0.246 -0.032 0.19 -0.032 0.121 C -0.032 0.052 0.034 -0.001 0.117 -0.001 Z" pathEditMode="relative" ptsTypes="">
                                      <p:cBhvr>
                                        <p:cTn id="6" dur="2500" fill="hold"/>
                                        <p:tgtEl>
                                          <p:spTgt spid="301559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5541918" name=""/>
          <p:cNvSpPr/>
          <p:nvPr/>
        </p:nvSpPr>
        <p:spPr bwMode="auto">
          <a:xfrm rot="0" flipH="0" flipV="0">
            <a:off x="5633247" y="60633"/>
            <a:ext cx="559090" cy="55909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8176731" name=""/>
          <p:cNvSpPr/>
          <p:nvPr/>
        </p:nvSpPr>
        <p:spPr bwMode="auto">
          <a:xfrm rot="17471625" flipH="0" flipV="0">
            <a:off x="6525098" y="5810402"/>
            <a:ext cx="476097" cy="476097"/>
          </a:xfrm>
          <a:prstGeom prst="ellipse">
            <a:avLst/>
          </a:prstGeom>
          <a:solidFill>
            <a:srgbClr val="92D0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2742209" name=""/>
          <p:cNvSpPr/>
          <p:nvPr/>
        </p:nvSpPr>
        <p:spPr bwMode="auto">
          <a:xfrm rot="0" flipH="0" flipV="0">
            <a:off x="0" y="3820428"/>
            <a:ext cx="838197" cy="838197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2">
                  <a:lumMod val="50000"/>
                </a:schemeClr>
              </a:gs>
            </a:gsLst>
            <a:lin ang="13500000" scaled="1"/>
          </a:gra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18263396" name="Title 1"/>
          <p:cNvSpPr>
            <a:spLocks noGrp="1"/>
          </p:cNvSpPr>
          <p:nvPr>
            <p:ph type="ctrTitle"/>
          </p:nvPr>
        </p:nvSpPr>
        <p:spPr bwMode="auto">
          <a:xfrm flipH="0" flipV="0">
            <a:off x="838197" y="977445"/>
            <a:ext cx="5925943" cy="1090082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 fontScale="90000" lnSpcReduction="2000"/>
          </a:bodyPr>
          <a:lstStyle>
            <a:lvl1pPr algn="ctr">
              <a:defRPr sz="6000"/>
            </a:lvl1pPr>
          </a:lstStyle>
          <a:p>
            <a:pPr algn="l">
              <a:defRPr/>
            </a:pPr>
            <a:r>
              <a:rPr lang="en-US" sz="2800" b="1" i="0" u="none" strike="noStrike" cap="none" spc="0">
                <a:solidFill>
                  <a:srgbClr val="92D050"/>
                </a:solidFill>
                <a:latin typeface="Arial Black"/>
                <a:ea typeface="Arial Black"/>
                <a:cs typeface="Arial Black"/>
              </a:rPr>
              <a:t>Understanding</a:t>
            </a:r>
            <a:r>
              <a:rPr lang="en-US" sz="2800" b="1" i="0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2800" b="0" i="0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Our </a:t>
            </a:r>
            <a:br>
              <a:rPr lang="en-US" sz="2800" b="0" i="0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</a:br>
            <a:r>
              <a:rPr lang="en-US" sz="2800" b="0" i="0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Strengths, Weaknesses, Opportunities, and Threats</a:t>
            </a:r>
            <a:endParaRPr sz="2800" b="0">
              <a:solidFill>
                <a:srgbClr val="92D050"/>
              </a:solidFill>
              <a:latin typeface="Arial"/>
              <a:cs typeface="Arial"/>
            </a:endParaRPr>
          </a:p>
        </p:txBody>
      </p:sp>
      <p:sp>
        <p:nvSpPr>
          <p:cNvPr id="109661522" name="Subtitle 2"/>
          <p:cNvSpPr>
            <a:spLocks noGrp="1"/>
          </p:cNvSpPr>
          <p:nvPr>
            <p:ph type="subTitle" idx="1"/>
          </p:nvPr>
        </p:nvSpPr>
        <p:spPr bwMode="auto">
          <a:xfrm flipH="0" flipV="0">
            <a:off x="838197" y="2332111"/>
            <a:ext cx="5925943" cy="429947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283878" indent="-283878" algn="l">
              <a:lnSpc>
                <a:spcPct val="120000"/>
              </a:lnSpc>
              <a:buFont typeface="Arial"/>
              <a:buChar char="•"/>
              <a:defRPr/>
            </a:pP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This analysis helps us identify the internal and external factors that shape the future of our university.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marL="283878" indent="-283878" algn="l">
              <a:lnSpc>
                <a:spcPct val="120000"/>
              </a:lnSpc>
              <a:buFont typeface="Arial"/>
              <a:buChar char="•"/>
              <a:defRPr/>
            </a:pP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Let’s explore the key points to drive informed decisions and strategic growth.</a:t>
            </a:r>
            <a:endParaRPr>
              <a:solidFill>
                <a:srgbClr val="92D050"/>
              </a:solidFill>
            </a:endParaRPr>
          </a:p>
        </p:txBody>
      </p:sp>
      <p:sp>
        <p:nvSpPr>
          <p:cNvPr id="1417030976" name=""/>
          <p:cNvSpPr/>
          <p:nvPr/>
        </p:nvSpPr>
        <p:spPr bwMode="auto">
          <a:xfrm>
            <a:off x="6913197" y="-4212"/>
            <a:ext cx="5299800" cy="6866424"/>
          </a:xfrm>
          <a:custGeom>
            <a:avLst/>
            <a:gdLst/>
            <a:ahLst/>
            <a:cxnLst/>
            <a:rect l="0" t="0" r="r" b="b"/>
            <a:pathLst>
              <a:path w="5299801" h="6866425" fill="norm" stroke="1" extrusionOk="0">
                <a:moveTo>
                  <a:pt x="0" y="3409466"/>
                </a:moveTo>
                <a:cubicBezTo>
                  <a:pt x="0" y="2026457"/>
                  <a:pt x="668315" y="787304"/>
                  <a:pt x="1696953" y="0"/>
                </a:cubicBezTo>
                <a:cubicBezTo>
                  <a:pt x="1696953" y="0"/>
                  <a:pt x="5299801" y="0"/>
                  <a:pt x="5299801" y="0"/>
                </a:cubicBezTo>
                <a:cubicBezTo>
                  <a:pt x="5299801" y="0"/>
                  <a:pt x="5299801" y="6866425"/>
                  <a:pt x="5299801" y="6866425"/>
                </a:cubicBezTo>
                <a:cubicBezTo>
                  <a:pt x="5299801" y="6866425"/>
                  <a:pt x="1760182" y="6866425"/>
                  <a:pt x="1760182" y="6866425"/>
                </a:cubicBezTo>
                <a:cubicBezTo>
                  <a:pt x="695784" y="6081987"/>
                  <a:pt x="0" y="4820610"/>
                  <a:pt x="0" y="3409466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75000"/>
                  <a:alpha val="99999"/>
                </a:schemeClr>
              </a:gs>
              <a:gs pos="100000">
                <a:schemeClr val="accent3">
                  <a:alpha val="99999"/>
                </a:schemeClr>
              </a:gs>
            </a:gsLst>
            <a:lin ang="13500000" scaled="1"/>
          </a:gradFill>
          <a:ln w="12700" cap="flat" cmpd="sng" algn="ctr">
            <a:noFill/>
            <a:prstDash val="solid"/>
            <a:miter lim="800000"/>
          </a:ln>
        </p:spPr>
      </p:sp>
      <p:sp>
        <p:nvSpPr>
          <p:cNvPr id="1784208222" name=""/>
          <p:cNvSpPr/>
          <p:nvPr/>
        </p:nvSpPr>
        <p:spPr bwMode="auto">
          <a:xfrm>
            <a:off x="7126646" y="-4212"/>
            <a:ext cx="5086351" cy="6866426"/>
          </a:xfrm>
          <a:custGeom>
            <a:avLst/>
            <a:gdLst/>
            <a:ahLst/>
            <a:cxnLst/>
            <a:rect l="0" t="0" r="r" b="b"/>
            <a:pathLst>
              <a:path w="5086352" h="6866427" fill="norm" stroke="1" extrusionOk="0">
                <a:moveTo>
                  <a:pt x="1930344" y="0"/>
                </a:moveTo>
                <a:cubicBezTo>
                  <a:pt x="1930344" y="0"/>
                  <a:pt x="5086352" y="0"/>
                  <a:pt x="5086352" y="0"/>
                </a:cubicBezTo>
                <a:cubicBezTo>
                  <a:pt x="5086352" y="0"/>
                  <a:pt x="5086352" y="6866427"/>
                  <a:pt x="5086352" y="6866427"/>
                </a:cubicBezTo>
                <a:cubicBezTo>
                  <a:pt x="5086352" y="6866427"/>
                  <a:pt x="2004575" y="6866427"/>
                  <a:pt x="2004575" y="6866427"/>
                </a:cubicBezTo>
                <a:cubicBezTo>
                  <a:pt x="810358" y="6173427"/>
                  <a:pt x="0" y="4879497"/>
                  <a:pt x="0" y="3411138"/>
                </a:cubicBezTo>
                <a:cubicBezTo>
                  <a:pt x="0" y="1973407"/>
                  <a:pt x="776905" y="702905"/>
                  <a:pt x="1930344" y="0"/>
                </a:cubicBezTo>
                <a:close/>
              </a:path>
            </a:pathLst>
          </a:custGeom>
          <a:blipFill rotWithShape="1">
            <a:blip r:embed="rId3">
              <a:alphaModFix amt="99999"/>
            </a:blip>
            <a:stretch/>
          </a:blipFill>
          <a:ln w="12700" cap="flat" cmpd="sng" algn="ctr">
            <a:noFill/>
            <a:prstDash val="solid"/>
            <a:miter lim="800000"/>
          </a:ln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 -0.006 C 0.282 -0.006 0.508 0.183 0.508 0.417 C 0.508 0.651 0.282 0.84 0.005 0.84 C -0.259 0.84 -0.483 0.651 -0.483 0.417 C -0.483 0.183 -0.259 -0.006 0.005 -0.006 Z" pathEditMode="relative" ptsTypes="">
                                      <p:cBhvr>
                                        <p:cTn id="12" dur="5000" fill="hold"/>
                                        <p:tgtEl>
                                          <p:spTgt spid="2755419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 -0.019 C 0.187 -0.019 0.343 0.007 0.343 0.045 C 0.343 0.083 0.187 0.114 -0.005 0.114 C -0.19 0.114 -0.347 0.083 -0.347 0.045 C -0.347 0.007 -0.19 -0.019 -0.005 -0.019 Z" pathEditMode="relative" ptsTypes="">
                                      <p:cBhvr>
                                        <p:cTn id="8" dur="5000" fill="hold"/>
                                        <p:tgtEl>
                                          <p:spTgt spid="6981767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" presetID="1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1 C 0.083 0.001 0.151 0.052 0.151 0.121 C 0.151 0.19 0.083 0.246 0 0.246 C -0.082 0.246 -0.148 0.19 -0.148 0.121 C -0.148 0.052 -0.082 0.001 0 0.001 Z" pathEditMode="relative" ptsTypes="">
                                      <p:cBhvr>
                                        <p:cTn id="6" dur="2500" fill="hold"/>
                                        <p:tgtEl>
                                          <p:spTgt spid="242742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0636576" name=""/>
          <p:cNvSpPr/>
          <p:nvPr/>
        </p:nvSpPr>
        <p:spPr bwMode="auto">
          <a:xfrm rot="0" flipH="0" flipV="0">
            <a:off x="5633247" y="60633"/>
            <a:ext cx="559090" cy="55909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2242983" name=""/>
          <p:cNvSpPr/>
          <p:nvPr/>
        </p:nvSpPr>
        <p:spPr bwMode="auto">
          <a:xfrm rot="0" flipH="0" flipV="0">
            <a:off x="11213505" y="1688810"/>
            <a:ext cx="978494" cy="978494"/>
          </a:xfrm>
          <a:prstGeom prst="ellipse">
            <a:avLst/>
          </a:prstGeom>
          <a:solidFill>
            <a:srgbClr val="92D0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9627926" name=""/>
          <p:cNvSpPr/>
          <p:nvPr/>
        </p:nvSpPr>
        <p:spPr bwMode="auto">
          <a:xfrm rot="17471625" flipH="0" flipV="0">
            <a:off x="7108261" y="5810402"/>
            <a:ext cx="476097" cy="476097"/>
          </a:xfrm>
          <a:prstGeom prst="ellipse">
            <a:avLst/>
          </a:prstGeom>
          <a:solidFill>
            <a:srgbClr val="92D0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4976253" name=""/>
          <p:cNvSpPr/>
          <p:nvPr/>
        </p:nvSpPr>
        <p:spPr bwMode="auto">
          <a:xfrm rot="0" flipH="0" flipV="0">
            <a:off x="0" y="3820428"/>
            <a:ext cx="838197" cy="838197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2">
                  <a:lumMod val="50000"/>
                </a:schemeClr>
              </a:gs>
            </a:gsLst>
            <a:lin ang="13500000" scaled="1"/>
          </a:gra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493479875" name=""/>
          <p:cNvGrpSpPr/>
          <p:nvPr/>
        </p:nvGrpSpPr>
        <p:grpSpPr bwMode="auto">
          <a:xfrm>
            <a:off x="672598" y="804936"/>
            <a:ext cx="10846798" cy="5248122"/>
            <a:chOff x="0" y="0"/>
            <a:chExt cx="10846798" cy="5248122"/>
          </a:xfrm>
        </p:grpSpPr>
        <p:sp modelId="{1F018EA3-E122-4C33-A73E-3D546D7D7BBB}">
          <p:nvSpPr>
            <p:cNvPr id="540904409" name=""/>
            <p:cNvSpPr/>
            <p:nvPr/>
          </p:nvSpPr>
          <p:spPr bwMode="auto">
            <a:xfrm rot="0" flipH="0" flipV="0">
              <a:off x="7246797" y="3721722"/>
              <a:ext cx="3600000" cy="1526400"/>
            </a:xfrm>
            <a:prstGeom prst="roundRect">
              <a:avLst>
                <a:gd name="adj" fmla="val 10000"/>
              </a:avLst>
            </a:prstGeom>
            <a:solidFill>
              <a:schemeClr val="bg1">
                <a:alpha val="99999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Overflow="overflow" horzOverflow="overflow" vert="horz" wrap="square" lIns="126999" tIns="180000" rIns="126999" bIns="180000" numCol="1" spcCol="1266" rtlCol="0" fromWordArt="0" anchor="t" anchorCtr="0" forceAA="0" upright="0" compatLnSpc="0">
              <a:noAutofit/>
            </a:bodyPr>
            <a:lstStyle/>
            <a:p>
              <a:pPr marL="0" marR="0" lvl="1" indent="0" algn="l" defTabSz="1733547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b="1" i="0" u="none" strike="noStrike" cap="none" spc="0">
                  <a:solidFill>
                    <a:srgbClr val="60499B"/>
                  </a:solidFill>
                  <a:latin typeface="Arial Black"/>
                  <a:ea typeface="Arial Black"/>
                  <a:cs typeface="Arial Black"/>
                </a:rPr>
                <a:t>THREATS</a:t>
              </a:r>
              <a:endParaRPr sz="2600" b="1">
                <a:solidFill>
                  <a:schemeClr val="accent2"/>
                </a:solidFill>
                <a:latin typeface="Constantia"/>
                <a:ea typeface="Constantia"/>
                <a:cs typeface="Constantia"/>
              </a:endParaRPr>
            </a:p>
            <a:p>
              <a:pPr marL="0" marR="0" lvl="1" indent="0" algn="l" defTabSz="1733547">
                <a:lnSpc>
                  <a:spcPct val="90000"/>
                </a:lnSpc>
                <a:spcBef>
                  <a:spcPts val="1131"/>
                </a:spcBef>
                <a:spcAft>
                  <a:spcPts val="0"/>
                </a:spcAft>
                <a:defRPr/>
              </a:pPr>
              <a:r>
                <a:rPr lang="en-US" sz="1400" b="0" i="0" u="none" strike="noStrike" cap="none" spc="0">
                  <a:solidFill>
                    <a:schemeClr val="tx1"/>
                  </a:solidFill>
                  <a:latin typeface="Arial"/>
                  <a:ea typeface="Arial"/>
                  <a:cs typeface="Arial"/>
                </a:rPr>
                <a:t>Add some text here</a:t>
              </a:r>
              <a:endParaRPr sz="2600"/>
            </a:p>
          </p:txBody>
        </p:sp>
        <p:sp modelId="{AD3531E6-3A5A-49A8-8C7D-BA026F11B6CB}">
          <p:nvSpPr>
            <p:cNvPr id="519757792" name=""/>
            <p:cNvSpPr/>
            <p:nvPr/>
          </p:nvSpPr>
          <p:spPr bwMode="auto">
            <a:xfrm rot="0" flipH="0" flipV="0">
              <a:off x="0" y="3721722"/>
              <a:ext cx="3600000" cy="1526400"/>
            </a:xfrm>
            <a:prstGeom prst="roundRect">
              <a:avLst>
                <a:gd name="adj" fmla="val 10000"/>
              </a:avLst>
            </a:prstGeom>
            <a:solidFill>
              <a:schemeClr val="bg1">
                <a:alpha val="99999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Overflow="overflow" horzOverflow="overflow" vert="horz" wrap="square" lIns="126999" tIns="180000" rIns="126999" bIns="180000" numCol="1" spcCol="1266" rtlCol="0" fromWordArt="0" anchor="t" anchorCtr="0" forceAA="0" upright="0" compatLnSpc="0">
              <a:noAutofit/>
            </a:bodyPr>
            <a:lstStyle/>
            <a:p>
              <a:pPr marL="0" lvl="1" algn="l" defTabSz="1733547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b="1" i="0" u="none" strike="noStrike" cap="none" spc="0">
                  <a:solidFill>
                    <a:srgbClr val="60499B"/>
                  </a:solidFill>
                  <a:latin typeface="Arial Black"/>
                  <a:ea typeface="Arial Black"/>
                  <a:cs typeface="Arial Black"/>
                </a:rPr>
                <a:t>OPPORTUNITIES</a:t>
              </a:r>
              <a:endParaRPr sz="2600" b="1">
                <a:solidFill>
                  <a:schemeClr val="accent2"/>
                </a:solidFill>
                <a:latin typeface="Constantia"/>
                <a:ea typeface="Constantia"/>
                <a:cs typeface="Constantia"/>
              </a:endParaRPr>
            </a:p>
            <a:p>
              <a:pPr marL="0" marR="0" lvl="1" indent="0" algn="l" defTabSz="1733547">
                <a:lnSpc>
                  <a:spcPct val="90000"/>
                </a:lnSpc>
                <a:spcBef>
                  <a:spcPts val="1131"/>
                </a:spcBef>
                <a:spcAft>
                  <a:spcPts val="0"/>
                </a:spcAft>
                <a:defRPr/>
              </a:pPr>
              <a:r>
                <a:rPr lang="en-US" sz="1400" b="0" i="0" u="none" strike="noStrike" cap="none" spc="0">
                  <a:solidFill>
                    <a:schemeClr val="tx1"/>
                  </a:solidFill>
                  <a:latin typeface="Arial"/>
                  <a:ea typeface="Arial"/>
                  <a:cs typeface="Arial"/>
                </a:rPr>
                <a:t>Add some text here</a:t>
              </a:r>
              <a:endParaRPr sz="2600"/>
            </a:p>
          </p:txBody>
        </p:sp>
        <p:sp modelId="{4067D461-65A8-490F-A1A1-3156D557213A}">
          <p:nvSpPr>
            <p:cNvPr id="807074258" name=""/>
            <p:cNvSpPr/>
            <p:nvPr/>
          </p:nvSpPr>
          <p:spPr bwMode="auto">
            <a:xfrm rot="0" flipH="0" flipV="0">
              <a:off x="7246797" y="0"/>
              <a:ext cx="3600000" cy="1526400"/>
            </a:xfrm>
            <a:prstGeom prst="roundRect">
              <a:avLst>
                <a:gd name="adj" fmla="val 10000"/>
              </a:avLst>
            </a:prstGeom>
            <a:solidFill>
              <a:schemeClr val="bg1">
                <a:alpha val="99999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Overflow="overflow" horzOverflow="overflow" vert="horz" wrap="square" lIns="126999" tIns="180000" rIns="126999" bIns="180000" numCol="1" spcCol="1266" rtlCol="0" fromWordArt="0" anchor="t" anchorCtr="0" forceAA="0" upright="0" compatLnSpc="0">
              <a:noAutofit/>
            </a:bodyPr>
            <a:lstStyle/>
            <a:p>
              <a:pPr marL="0" marR="0" lvl="1" indent="0" algn="l" defTabSz="1733547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b="1" i="0" u="none" strike="noStrike" cap="none" spc="0">
                  <a:solidFill>
                    <a:srgbClr val="60499B"/>
                  </a:solidFill>
                  <a:latin typeface="Arial Black"/>
                  <a:ea typeface="Arial Black"/>
                  <a:cs typeface="Arial Black"/>
                </a:rPr>
                <a:t>WEAKNESSES</a:t>
              </a:r>
              <a:endParaRPr sz="2600" b="1">
                <a:solidFill>
                  <a:schemeClr val="accent2"/>
                </a:solidFill>
                <a:latin typeface="Constantia"/>
                <a:ea typeface="Constantia"/>
                <a:cs typeface="Constantia"/>
              </a:endParaRPr>
            </a:p>
            <a:p>
              <a:pPr marL="0" marR="0" lvl="1" indent="0" algn="l" defTabSz="1733547">
                <a:lnSpc>
                  <a:spcPct val="90000"/>
                </a:lnSpc>
                <a:spcBef>
                  <a:spcPts val="1131"/>
                </a:spcBef>
                <a:spcAft>
                  <a:spcPts val="0"/>
                </a:spcAft>
                <a:defRPr/>
              </a:pPr>
              <a:r>
                <a:rPr lang="en-US" sz="1400" b="0" i="0" u="none" strike="noStrike" cap="none" spc="0">
                  <a:solidFill>
                    <a:schemeClr val="tx1"/>
                  </a:solidFill>
                  <a:latin typeface="Arial"/>
                  <a:ea typeface="Arial"/>
                  <a:cs typeface="Arial"/>
                </a:rPr>
                <a:t>Add some text here</a:t>
              </a:r>
              <a:endParaRPr sz="2600"/>
            </a:p>
          </p:txBody>
        </p:sp>
        <p:sp modelId="{E69F5A31-D6FF-4121-AA27-24575BFEA501}">
          <p:nvSpPr>
            <p:cNvPr id="179588799" name=""/>
            <p:cNvSpPr/>
            <p:nvPr/>
          </p:nvSpPr>
          <p:spPr bwMode="auto">
            <a:xfrm rot="0" flipH="0" flipV="0">
              <a:off x="0" y="1228"/>
              <a:ext cx="3600000" cy="1526400"/>
            </a:xfrm>
            <a:prstGeom prst="roundRect">
              <a:avLst>
                <a:gd name="adj" fmla="val 10000"/>
              </a:avLst>
            </a:prstGeom>
            <a:solidFill>
              <a:schemeClr val="bg1">
                <a:alpha val="99999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Overflow="overflow" horzOverflow="overflow" vert="horz" wrap="square" lIns="126999" tIns="180000" rIns="126999" bIns="180000" numCol="1" spcCol="1266" rtlCol="0" fromWordArt="0" anchor="t" anchorCtr="0" forceAA="0" upright="0" compatLnSpc="0">
              <a:noAutofit/>
            </a:bodyPr>
            <a:lstStyle/>
            <a:p>
              <a:pPr marL="0" marR="0" lvl="1" indent="0" algn="l" defTabSz="1733547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b="1" i="0" u="none" strike="noStrike" cap="none" spc="0">
                  <a:solidFill>
                    <a:srgbClr val="60499B"/>
                  </a:solidFill>
                  <a:latin typeface="Arial Black"/>
                  <a:ea typeface="Arial Black"/>
                  <a:cs typeface="Arial Black"/>
                </a:rPr>
                <a:t>STRENGTHS</a:t>
              </a:r>
              <a:endParaRPr sz="2600" b="1">
                <a:solidFill>
                  <a:schemeClr val="accent2"/>
                </a:solidFill>
                <a:latin typeface="Constantia"/>
                <a:ea typeface="Constantia"/>
                <a:cs typeface="Constantia"/>
              </a:endParaRPr>
            </a:p>
            <a:p>
              <a:pPr marL="0" lvl="1" algn="l" defTabSz="1733547">
                <a:lnSpc>
                  <a:spcPct val="90000"/>
                </a:lnSpc>
                <a:spcBef>
                  <a:spcPts val="1131"/>
                </a:spcBef>
                <a:spcAft>
                  <a:spcPts val="0"/>
                </a:spcAft>
                <a:defRPr/>
              </a:pPr>
              <a:r>
                <a:rPr lang="en-US" sz="1400" b="0" i="0" u="none" strike="noStrike" cap="none" spc="0">
                  <a:solidFill>
                    <a:schemeClr val="tx1"/>
                  </a:solidFill>
                  <a:latin typeface="Arial"/>
                  <a:ea typeface="Arial"/>
                  <a:cs typeface="Arial"/>
                </a:rPr>
                <a:t>Add some text here</a:t>
              </a:r>
              <a:endParaRPr sz="1800" b="0">
                <a:latin typeface="Open Sans"/>
                <a:cs typeface="Open Sans"/>
              </a:endParaRPr>
            </a:p>
          </p:txBody>
        </p:sp>
      </p:grpSp>
      <p:grpSp>
        <p:nvGrpSpPr>
          <p:cNvPr id="2099558661" name=""/>
          <p:cNvGrpSpPr/>
          <p:nvPr/>
        </p:nvGrpSpPr>
        <p:grpSpPr bwMode="auto">
          <a:xfrm flipH="0" flipV="0">
            <a:off x="3866296" y="1199296"/>
            <a:ext cx="4459403" cy="4459403"/>
            <a:chOff x="0" y="0"/>
            <a:chExt cx="4459403" cy="4459403"/>
          </a:xfrm>
        </p:grpSpPr>
        <p:sp modelId="{B0E4EB08-4A51-4B42-BE28-74A21AE78629}">
          <p:nvSpPr>
            <p:cNvPr id="1178511252" name=""/>
            <p:cNvSpPr/>
            <p:nvPr/>
          </p:nvSpPr>
          <p:spPr bwMode="auto">
            <a:xfrm rot="0" flipH="0" flipV="0">
              <a:off x="0" y="0"/>
              <a:ext cx="2179368" cy="2179368"/>
            </a:xfrm>
            <a:prstGeom prst="pieWedge">
              <a:avLst/>
            </a:prstGeom>
            <a:solidFill>
              <a:schemeClr val="bg1"/>
            </a:solidFill>
            <a:ln w="127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Overflow="overflow" horzOverflow="overflow" vert="horz" wrap="square" lIns="192024" tIns="192024" rIns="192024" bIns="192024" numCol="1" spcCol="1266" rtlCol="0" fromWordArt="0" anchor="ctr" anchorCtr="0" forceAA="0" upright="0" compatLnSpc="0">
              <a:noAutofit/>
            </a:bodyPr>
            <a:lstStyle/>
            <a:p>
              <a:pPr marL="0" lvl="0" indent="0" algn="ctr" defTabSz="1689096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sz="9000" b="1">
                  <a:solidFill>
                    <a:srgbClr val="92D050"/>
                  </a:solidFill>
                  <a:latin typeface="Arial Black"/>
                  <a:ea typeface="Arial Black"/>
                  <a:cs typeface="Arial Black"/>
                </a:rPr>
                <a:t>S</a:t>
              </a:r>
              <a:endParaRPr sz="2700"/>
            </a:p>
          </p:txBody>
        </p:sp>
        <p:sp modelId="{8C2D7F80-F41B-4478-96E4-365D5D30B1B3}">
          <p:nvSpPr>
            <p:cNvPr id="1714832687" name=""/>
            <p:cNvSpPr/>
            <p:nvPr/>
          </p:nvSpPr>
          <p:spPr bwMode="auto">
            <a:xfrm rot="5399909" flipH="0" flipV="0">
              <a:off x="2280033" y="0"/>
              <a:ext cx="2179368" cy="2179368"/>
            </a:xfrm>
            <a:prstGeom prst="pieWedge">
              <a:avLst/>
            </a:prstGeom>
            <a:solidFill>
              <a:srgbClr val="92D050"/>
            </a:solidFill>
            <a:ln w="127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Overflow="overflow" horzOverflow="overflow" vert="vert270" wrap="square" lIns="192024" tIns="192024" rIns="192024" bIns="192024" numCol="1" spcCol="1266" rtlCol="0" fromWordArt="0" anchor="ctr" anchorCtr="0" forceAA="0" upright="0" compatLnSpc="0">
              <a:noAutofit/>
            </a:bodyPr>
            <a:lstStyle/>
            <a:p>
              <a:pPr marL="0" marR="0" lvl="0" indent="0" algn="ctr" defTabSz="1689096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9000" b="1" i="0" u="none" strike="noStrike" cap="none" spc="0">
                  <a:solidFill>
                    <a:schemeClr val="lt1"/>
                  </a:solidFill>
                  <a:latin typeface="Arial Black"/>
                  <a:ea typeface="Arial Black"/>
                  <a:cs typeface="Arial Black"/>
                </a:rPr>
                <a:t>W</a:t>
              </a:r>
              <a:endParaRPr sz="2700"/>
            </a:p>
          </p:txBody>
        </p:sp>
        <p:sp modelId="{BD44251F-D6ED-44B1-97A2-B98AE99C2AF2}">
          <p:nvSpPr>
            <p:cNvPr id="921695370" name=""/>
            <p:cNvSpPr/>
            <p:nvPr/>
          </p:nvSpPr>
          <p:spPr bwMode="auto">
            <a:xfrm rot="10799922" flipH="0" flipV="0">
              <a:off x="2280033" y="2280033"/>
              <a:ext cx="2179368" cy="2179368"/>
            </a:xfrm>
            <a:prstGeom prst="pieWedge">
              <a:avLst/>
            </a:prstGeom>
            <a:solidFill>
              <a:schemeClr val="accent3"/>
            </a:solidFill>
            <a:ln w="127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ot="10800000" spcFirstLastPara="0" vertOverflow="overflow" horzOverflow="overflow" vert="horz" wrap="square" lIns="192024" tIns="192024" rIns="192024" bIns="192024" numCol="1" spcCol="1266" rtlCol="0" fromWordArt="0" anchor="b" anchorCtr="0" forceAA="0" upright="0" compatLnSpc="0">
              <a:noAutofit/>
            </a:bodyPr>
            <a:lstStyle/>
            <a:p>
              <a:pPr marL="0" marR="0" lvl="0" indent="0" algn="ctr" defTabSz="1689096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9000" b="1" i="0" u="none" strike="noStrike" cap="none" spc="0">
                  <a:solidFill>
                    <a:schemeClr val="lt1"/>
                  </a:solidFill>
                  <a:latin typeface="Arial Black"/>
                  <a:ea typeface="Arial Black"/>
                  <a:cs typeface="Arial Black"/>
                </a:rPr>
                <a:t>T</a:t>
              </a:r>
              <a:endParaRPr sz="2700"/>
            </a:p>
          </p:txBody>
        </p:sp>
        <p:sp modelId="{465C937E-3350-4F7D-83C7-68E43694477F}">
          <p:nvSpPr>
            <p:cNvPr id="1037853135" name=""/>
            <p:cNvSpPr/>
            <p:nvPr/>
          </p:nvSpPr>
          <p:spPr bwMode="auto">
            <a:xfrm rot="16199898" flipH="0" flipV="0">
              <a:off x="0" y="2280033"/>
              <a:ext cx="2179368" cy="2179368"/>
            </a:xfrm>
            <a:prstGeom prst="pieWedge">
              <a:avLst/>
            </a:prstGeom>
            <a:solidFill>
              <a:schemeClr val="accent3">
                <a:lumMod val="50000"/>
              </a:schemeClr>
            </a:solidFill>
            <a:ln w="127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Overflow="overflow" horzOverflow="overflow" vert="vert" wrap="square" lIns="192024" tIns="192024" rIns="192024" bIns="192024" numCol="1" spcCol="1266" rtlCol="0" fromWordArt="0" anchor="t" anchorCtr="0" forceAA="0" upright="0" compatLnSpc="0">
              <a:noAutofit/>
            </a:bodyPr>
            <a:lstStyle/>
            <a:p>
              <a:pPr marL="0" marR="0" lvl="0" indent="0" algn="ctr" defTabSz="1689096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sz="9000" b="1" i="0" u="none" strike="noStrike" cap="none" spc="0">
                  <a:solidFill>
                    <a:schemeClr val="lt1"/>
                  </a:solidFill>
                  <a:latin typeface="Arial Black"/>
                  <a:ea typeface="Arial Black"/>
                  <a:cs typeface="Arial Black"/>
                </a:rPr>
                <a:t>O</a:t>
              </a:r>
              <a:endParaRPr lang="en-US" sz="9000" b="1" i="0" u="none" strike="noStrike" cap="none" spc="0">
                <a:solidFill>
                  <a:schemeClr val="lt1"/>
                </a:solidFill>
                <a:latin typeface="Constantia"/>
                <a:cs typeface="Constanti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 -0.006 C 0.282 -0.006 0.508 0.183 0.508 0.417 C 0.508 0.651 0.282 0.84 0.005 0.84 C -0.259 0.84 -0.483 0.651 -0.483 0.417 C -0.483 0.183 -0.259 -0.006 0.005 -0.006 Z" pathEditMode="relative" ptsTypes="">
                                      <p:cBhvr>
                                        <p:cTn id="12" dur="5000" fill="hold"/>
                                        <p:tgtEl>
                                          <p:spTgt spid="2406365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0" dur="2500" fill="hold"/>
                                        <p:tgtEl>
                                          <p:spTgt spid="16922429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 -0.019 C 0.204 -0.019 0.302 0.011 0.302 0.049 C 0.302 0.087 0.204 0.118 0.082 0.118 C -0.033 0.118 -0.131 0.087 -0.131 0.049 C -0.131 0.011 -0.033 -0.019 0.082 -0.019 Z" pathEditMode="relative" ptsTypes="">
                                      <p:cBhvr>
                                        <p:cTn id="8" dur="5000" fill="hold"/>
                                        <p:tgtEl>
                                          <p:spTgt spid="9896279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" presetID="1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7 -0.001 C 0.202 -0.001 0.27 0.052 0.27 0.121 C 0.27 0.19 0.202 0.246 0.117 0.246 C 0.034 0.246 -0.032 0.19 -0.032 0.121 C -0.032 0.052 0.034 -0.001 0.117 -0.001 Z" pathEditMode="relative" ptsTypes="">
                                      <p:cBhvr>
                                        <p:cTn id="6" dur="2500" fill="hold"/>
                                        <p:tgtEl>
                                          <p:spTgt spid="574976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57774905" name=""/>
          <p:cNvSpPr/>
          <p:nvPr/>
        </p:nvSpPr>
        <p:spPr bwMode="auto">
          <a:xfrm rot="0" flipH="0" flipV="0">
            <a:off x="5633247" y="60633"/>
            <a:ext cx="559090" cy="55909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0573186" name=""/>
          <p:cNvSpPr/>
          <p:nvPr/>
        </p:nvSpPr>
        <p:spPr bwMode="auto">
          <a:xfrm rot="17471625" flipH="0" flipV="0">
            <a:off x="6525098" y="5810402"/>
            <a:ext cx="476097" cy="476097"/>
          </a:xfrm>
          <a:prstGeom prst="ellipse">
            <a:avLst/>
          </a:prstGeom>
          <a:solidFill>
            <a:srgbClr val="92D0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0778888" name=""/>
          <p:cNvSpPr/>
          <p:nvPr/>
        </p:nvSpPr>
        <p:spPr bwMode="auto">
          <a:xfrm rot="0" flipH="0" flipV="0">
            <a:off x="0" y="3820428"/>
            <a:ext cx="838197" cy="838197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2">
                  <a:lumMod val="50000"/>
                </a:schemeClr>
              </a:gs>
            </a:gsLst>
            <a:lin ang="13500000" scaled="1"/>
          </a:gra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9619992" name=""/>
          <p:cNvSpPr/>
          <p:nvPr/>
        </p:nvSpPr>
        <p:spPr bwMode="auto">
          <a:xfrm>
            <a:off x="6913197" y="-4212"/>
            <a:ext cx="5299800" cy="6866424"/>
          </a:xfrm>
          <a:custGeom>
            <a:avLst/>
            <a:gdLst/>
            <a:ahLst/>
            <a:cxnLst/>
            <a:rect l="0" t="0" r="r" b="b"/>
            <a:pathLst>
              <a:path w="5299801" h="6866425" fill="norm" stroke="1" extrusionOk="0">
                <a:moveTo>
                  <a:pt x="0" y="3409466"/>
                </a:moveTo>
                <a:cubicBezTo>
                  <a:pt x="0" y="2026457"/>
                  <a:pt x="668315" y="787304"/>
                  <a:pt x="1696953" y="0"/>
                </a:cubicBezTo>
                <a:cubicBezTo>
                  <a:pt x="1696953" y="0"/>
                  <a:pt x="5299801" y="0"/>
                  <a:pt x="5299801" y="0"/>
                </a:cubicBezTo>
                <a:cubicBezTo>
                  <a:pt x="5299801" y="0"/>
                  <a:pt x="5299801" y="6866425"/>
                  <a:pt x="5299801" y="6866425"/>
                </a:cubicBezTo>
                <a:cubicBezTo>
                  <a:pt x="5299801" y="6866425"/>
                  <a:pt x="1760182" y="6866425"/>
                  <a:pt x="1760182" y="6866425"/>
                </a:cubicBezTo>
                <a:cubicBezTo>
                  <a:pt x="695784" y="6081987"/>
                  <a:pt x="0" y="4820610"/>
                  <a:pt x="0" y="3409466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75000"/>
                  <a:alpha val="99999"/>
                </a:schemeClr>
              </a:gs>
              <a:gs pos="100000">
                <a:schemeClr val="accent3">
                  <a:alpha val="99999"/>
                </a:schemeClr>
              </a:gs>
            </a:gsLst>
            <a:lin ang="13500000" scaled="1"/>
          </a:gradFill>
          <a:ln w="12700" cap="flat" cmpd="sng" algn="ctr">
            <a:noFill/>
            <a:prstDash val="solid"/>
            <a:miter lim="800000"/>
          </a:ln>
        </p:spPr>
      </p:sp>
      <p:sp>
        <p:nvSpPr>
          <p:cNvPr id="394663721" name=""/>
          <p:cNvSpPr/>
          <p:nvPr/>
        </p:nvSpPr>
        <p:spPr bwMode="auto">
          <a:xfrm>
            <a:off x="7126646" y="-4212"/>
            <a:ext cx="5086351" cy="6866426"/>
          </a:xfrm>
          <a:custGeom>
            <a:avLst/>
            <a:gdLst/>
            <a:ahLst/>
            <a:cxnLst/>
            <a:rect l="0" t="0" r="r" b="b"/>
            <a:pathLst>
              <a:path w="5086352" h="6866427" fill="norm" stroke="1" extrusionOk="0">
                <a:moveTo>
                  <a:pt x="1930344" y="0"/>
                </a:moveTo>
                <a:cubicBezTo>
                  <a:pt x="1930344" y="0"/>
                  <a:pt x="5086352" y="0"/>
                  <a:pt x="5086352" y="0"/>
                </a:cubicBezTo>
                <a:cubicBezTo>
                  <a:pt x="5086352" y="0"/>
                  <a:pt x="5086352" y="6866427"/>
                  <a:pt x="5086352" y="6866427"/>
                </a:cubicBezTo>
                <a:cubicBezTo>
                  <a:pt x="5086352" y="6866427"/>
                  <a:pt x="2004575" y="6866427"/>
                  <a:pt x="2004575" y="6866427"/>
                </a:cubicBezTo>
                <a:cubicBezTo>
                  <a:pt x="810358" y="6173427"/>
                  <a:pt x="0" y="4879497"/>
                  <a:pt x="0" y="3411138"/>
                </a:cubicBezTo>
                <a:cubicBezTo>
                  <a:pt x="0" y="1973407"/>
                  <a:pt x="776905" y="702905"/>
                  <a:pt x="1930344" y="0"/>
                </a:cubicBezTo>
                <a:close/>
              </a:path>
            </a:pathLst>
          </a:custGeom>
          <a:blipFill rotWithShape="1">
            <a:blip r:embed="rId3">
              <a:alphaModFix amt="99999"/>
            </a:blip>
            <a:stretch/>
          </a:blipFill>
          <a:ln w="12700" cap="flat" cmpd="sng" algn="ctr">
            <a:noFill/>
            <a:prstDash val="solid"/>
            <a:miter lim="800000"/>
          </a:ln>
        </p:spPr>
      </p:sp>
      <p:sp>
        <p:nvSpPr>
          <p:cNvPr id="554193263" name="Title 1"/>
          <p:cNvSpPr>
            <a:spLocks noGrp="1"/>
          </p:cNvSpPr>
          <p:nvPr>
            <p:ph type="ctrTitle"/>
          </p:nvPr>
        </p:nvSpPr>
        <p:spPr bwMode="auto">
          <a:xfrm flipH="0" flipV="0">
            <a:off x="838197" y="365122"/>
            <a:ext cx="5817086" cy="1090082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/>
          </a:bodyPr>
          <a:lstStyle>
            <a:lvl1pPr algn="ctr">
              <a:defRPr sz="6000"/>
            </a:lvl1pPr>
          </a:lstStyle>
          <a:p>
            <a:pPr algn="l">
              <a:defRPr/>
            </a:pPr>
            <a:r>
              <a:rPr lang="en-US" sz="2800" b="1" i="0" u="none" strike="noStrike" cap="none" spc="0">
                <a:solidFill>
                  <a:srgbClr val="92D050"/>
                </a:solidFill>
                <a:latin typeface="Arial Black"/>
                <a:ea typeface="Arial Black"/>
                <a:cs typeface="Arial Black"/>
              </a:rPr>
              <a:t>Strengths</a:t>
            </a:r>
            <a:r>
              <a:rPr lang="en-US" sz="2800" b="1" i="0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 </a:t>
            </a:r>
            <a:endParaRPr sz="2800" b="0">
              <a:solidFill>
                <a:srgbClr val="92D050"/>
              </a:solidFill>
              <a:latin typeface="Arial"/>
              <a:cs typeface="Arial"/>
            </a:endParaRPr>
          </a:p>
        </p:txBody>
      </p:sp>
      <p:sp>
        <p:nvSpPr>
          <p:cNvPr id="22803662" name="Subtitle 2"/>
          <p:cNvSpPr>
            <a:spLocks noGrp="1"/>
          </p:cNvSpPr>
          <p:nvPr>
            <p:ph type="subTitle" idx="1"/>
          </p:nvPr>
        </p:nvSpPr>
        <p:spPr bwMode="auto">
          <a:xfrm flipH="0" flipV="0">
            <a:off x="838195" y="1748972"/>
            <a:ext cx="5817087" cy="429947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283878" indent="-283878" algn="l">
              <a:lnSpc>
                <a:spcPct val="120000"/>
              </a:lnSpc>
              <a:buFont typeface="Arial"/>
              <a:buAutoNum type="arabicPeriod"/>
              <a:defRPr/>
            </a:pPr>
            <a:r>
              <a:rPr lang="en-US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Strong Academic Reputation: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[University Nam</a:t>
            </a: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e</a:t>
            </a: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]</a:t>
            </a:r>
            <a:r>
              <a:rPr lang="en-US" sz="1800" b="0" i="1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is recognized for its academic excellence in </a:t>
            </a: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[specific fields]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.</a:t>
            </a:r>
            <a:endParaRPr lang="en-US" sz="1800" b="0" i="0" u="none" strike="noStrike" cap="none" spc="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marL="283878" indent="-283878" algn="l">
              <a:lnSpc>
                <a:spcPct val="120000"/>
              </a:lnSpc>
              <a:buFont typeface="Arial"/>
              <a:buAutoNum type="arabicPeriod"/>
              <a:defRPr/>
            </a:pPr>
            <a:r>
              <a:rPr lang="en-US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Experienced Faculty: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Our professors and researchers are </a:t>
            </a: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leaders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in their fields.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marL="283878" indent="-283878" algn="l">
              <a:lnSpc>
                <a:spcPct val="120000"/>
              </a:lnSpc>
              <a:buFont typeface="Arial"/>
              <a:buAutoNum type="arabicPeriod"/>
              <a:defRPr/>
            </a:pPr>
            <a:r>
              <a:rPr lang="en-US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Global Network: 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Partnerships with </a:t>
            </a: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top universities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around the world.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marL="283878" indent="-283878" algn="l">
              <a:lnSpc>
                <a:spcPct val="120000"/>
              </a:lnSpc>
              <a:buFont typeface="Arial"/>
              <a:buAutoNum type="arabicPeriod"/>
              <a:defRPr/>
            </a:pPr>
            <a:r>
              <a:rPr lang="en-US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State-of-the-Art Facilities: 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Modern classrooms, research labs, and student accommodations.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marL="283878" indent="-283878" algn="l">
              <a:lnSpc>
                <a:spcPct val="120000"/>
              </a:lnSpc>
              <a:buFont typeface="Arial"/>
              <a:buAutoNum type="arabicPeriod"/>
              <a:defRPr/>
            </a:pPr>
            <a:r>
              <a:rPr lang="en-US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Diverse Student Body: </a:t>
            </a: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International community of students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fostering global perspectives.</a:t>
            </a:r>
            <a:endParaRPr>
              <a:solidFill>
                <a:srgbClr val="92D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 -0.006 C 0.282 -0.006 0.508 0.183 0.508 0.417 C 0.508 0.651 0.282 0.84 0.005 0.84 C -0.259 0.84 -0.483 0.651 -0.483 0.417 C -0.483 0.183 -0.259 -0.006 0.005 -0.006 Z" pathEditMode="relative" ptsTypes="">
                                      <p:cBhvr>
                                        <p:cTn id="12" dur="5000" fill="hold"/>
                                        <p:tgtEl>
                                          <p:spTgt spid="8577749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 -0.019 C 0.187 -0.019 0.343 0.007 0.343 0.045 C 0.343 0.083 0.187 0.114 -0.005 0.114 C -0.19 0.114 -0.347 0.083 -0.347 0.045 C -0.347 0.007 -0.19 -0.019 -0.005 -0.019 Z" pathEditMode="relative" ptsTypes="">
                                      <p:cBhvr>
                                        <p:cTn id="8" dur="5000" fill="hold"/>
                                        <p:tgtEl>
                                          <p:spTgt spid="850573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" presetID="1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1 C 0.083 0.001 0.151 0.052 0.151 0.121 C 0.151 0.19 0.083 0.246 0 0.246 C -0.082 0.246 -0.148 0.19 -0.148 0.121 C -0.148 0.052 -0.082 0.001 0 0.001 Z" pathEditMode="relative" ptsTypes="">
                                      <p:cBhvr>
                                        <p:cTn id="6" dur="2500" fill="hold"/>
                                        <p:tgtEl>
                                          <p:spTgt spid="3607788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1377649" name=""/>
          <p:cNvSpPr/>
          <p:nvPr/>
        </p:nvSpPr>
        <p:spPr bwMode="auto">
          <a:xfrm rot="0" flipH="1" flipV="0">
            <a:off x="5633247" y="60633"/>
            <a:ext cx="559090" cy="55909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9147862" name=""/>
          <p:cNvSpPr/>
          <p:nvPr/>
        </p:nvSpPr>
        <p:spPr bwMode="auto">
          <a:xfrm rot="17471625" flipH="0" flipV="0">
            <a:off x="6525098" y="5810402"/>
            <a:ext cx="476097" cy="476097"/>
          </a:xfrm>
          <a:prstGeom prst="ellipse">
            <a:avLst/>
          </a:prstGeom>
          <a:solidFill>
            <a:srgbClr val="92D0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153589" name=""/>
          <p:cNvSpPr/>
          <p:nvPr/>
        </p:nvSpPr>
        <p:spPr bwMode="auto">
          <a:xfrm rot="0" flipH="0" flipV="0">
            <a:off x="11353801" y="3820428"/>
            <a:ext cx="838197" cy="838197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2">
                  <a:lumMod val="50000"/>
                </a:schemeClr>
              </a:gs>
            </a:gsLst>
            <a:lin ang="13500000" scaled="1"/>
          </a:gra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96789763" name=""/>
          <p:cNvSpPr/>
          <p:nvPr/>
        </p:nvSpPr>
        <p:spPr bwMode="auto">
          <a:xfrm flipH="1">
            <a:off x="0" y="-4212"/>
            <a:ext cx="5299800" cy="6866424"/>
          </a:xfrm>
          <a:custGeom>
            <a:avLst/>
            <a:gdLst/>
            <a:ahLst/>
            <a:cxnLst/>
            <a:rect l="0" t="0" r="r" b="b"/>
            <a:pathLst>
              <a:path w="5299801" h="6866425" fill="norm" stroke="1" extrusionOk="0">
                <a:moveTo>
                  <a:pt x="0" y="3409466"/>
                </a:moveTo>
                <a:cubicBezTo>
                  <a:pt x="0" y="2026457"/>
                  <a:pt x="668315" y="787304"/>
                  <a:pt x="1696953" y="0"/>
                </a:cubicBezTo>
                <a:cubicBezTo>
                  <a:pt x="1696953" y="0"/>
                  <a:pt x="5299801" y="0"/>
                  <a:pt x="5299801" y="0"/>
                </a:cubicBezTo>
                <a:cubicBezTo>
                  <a:pt x="5299801" y="0"/>
                  <a:pt x="5299801" y="6866425"/>
                  <a:pt x="5299801" y="6866425"/>
                </a:cubicBezTo>
                <a:cubicBezTo>
                  <a:pt x="5299801" y="6866425"/>
                  <a:pt x="1760182" y="6866425"/>
                  <a:pt x="1760182" y="6866425"/>
                </a:cubicBezTo>
                <a:cubicBezTo>
                  <a:pt x="695784" y="6081987"/>
                  <a:pt x="0" y="4820610"/>
                  <a:pt x="0" y="3409466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75000"/>
                  <a:alpha val="99999"/>
                </a:schemeClr>
              </a:gs>
              <a:gs pos="100000">
                <a:schemeClr val="accent3">
                  <a:alpha val="99999"/>
                </a:schemeClr>
              </a:gs>
            </a:gsLst>
            <a:lin ang="13500000" scaled="1"/>
          </a:gradFill>
          <a:ln w="12700" cap="flat" cmpd="sng" algn="ctr">
            <a:noFill/>
            <a:prstDash val="solid"/>
            <a:miter lim="800000"/>
          </a:ln>
        </p:spPr>
      </p:sp>
      <p:sp>
        <p:nvSpPr>
          <p:cNvPr id="1219041920" name="Title 1"/>
          <p:cNvSpPr>
            <a:spLocks noGrp="1"/>
          </p:cNvSpPr>
          <p:nvPr>
            <p:ph type="ctrTitle"/>
          </p:nvPr>
        </p:nvSpPr>
        <p:spPr bwMode="auto">
          <a:xfrm flipH="0" flipV="0">
            <a:off x="5441458" y="365123"/>
            <a:ext cx="5912337" cy="1090082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/>
          </a:bodyPr>
          <a:lstStyle>
            <a:lvl1pPr algn="ctr">
              <a:defRPr sz="6000"/>
            </a:lvl1pPr>
          </a:lstStyle>
          <a:p>
            <a:pPr algn="l">
              <a:defRPr/>
            </a:pPr>
            <a:r>
              <a:rPr lang="en-US" sz="2800" b="1" i="0" u="none" strike="noStrike" cap="none" spc="0">
                <a:solidFill>
                  <a:srgbClr val="92D050"/>
                </a:solidFill>
                <a:latin typeface="Arial Black"/>
                <a:ea typeface="Arial Black"/>
                <a:cs typeface="Arial Black"/>
              </a:rPr>
              <a:t>Weaknesses</a:t>
            </a:r>
            <a:endParaRPr sz="2800" b="0">
              <a:solidFill>
                <a:srgbClr val="92D050"/>
              </a:solidFill>
              <a:latin typeface="Arial"/>
              <a:cs typeface="Arial"/>
            </a:endParaRPr>
          </a:p>
        </p:txBody>
      </p:sp>
      <p:sp>
        <p:nvSpPr>
          <p:cNvPr id="2106405186" name="Subtitle 2"/>
          <p:cNvSpPr>
            <a:spLocks noGrp="1"/>
          </p:cNvSpPr>
          <p:nvPr>
            <p:ph type="subTitle" idx="1"/>
          </p:nvPr>
        </p:nvSpPr>
        <p:spPr bwMode="auto">
          <a:xfrm flipH="0" flipV="0">
            <a:off x="5441458" y="1719788"/>
            <a:ext cx="5912337" cy="4299476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283878" indent="-283878" algn="l">
              <a:lnSpc>
                <a:spcPct val="120000"/>
              </a:lnSpc>
              <a:buFont typeface="Arial"/>
              <a:buAutoNum type="arabicPeriod"/>
              <a:defRPr/>
            </a:pPr>
            <a:r>
              <a:rPr lang="en-US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Limited Campus Space: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The university may face </a:t>
            </a: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space constraints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due to growing student numbers.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marL="283878" indent="-283878" algn="l">
              <a:lnSpc>
                <a:spcPct val="120000"/>
              </a:lnSpc>
              <a:buFont typeface="Arial"/>
              <a:buAutoNum type="arabicPeriod"/>
              <a:defRPr/>
            </a:pPr>
            <a:r>
              <a:rPr lang="en-US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High Tuition Fees: 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Some programs may have </a:t>
            </a: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high costs</a:t>
            </a: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,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limiting access to certain student groups.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marL="283878" indent="-283878" algn="l">
              <a:lnSpc>
                <a:spcPct val="120000"/>
              </a:lnSpc>
              <a:buFont typeface="Arial"/>
              <a:buAutoNum type="arabicPeriod"/>
              <a:defRPr/>
            </a:pPr>
            <a:r>
              <a:rPr lang="en-US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Dependence on Traditional Teaching Methods: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b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</a:b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A need to further integrate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innovative teaching techniques and digital learning tools.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marL="283878" indent="-283878" algn="l">
              <a:lnSpc>
                <a:spcPct val="120000"/>
              </a:lnSpc>
              <a:buFont typeface="Arial"/>
              <a:buAutoNum type="arabicPeriod"/>
              <a:defRPr/>
            </a:pPr>
            <a:r>
              <a:rPr lang="en-US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Limited Local Industry Ties: 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Some academic departments lack strong local industry connections </a:t>
            </a: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for internships and job placements.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146775727" name=""/>
          <p:cNvSpPr/>
          <p:nvPr/>
        </p:nvSpPr>
        <p:spPr bwMode="auto">
          <a:xfrm flipH="1">
            <a:off x="0" y="-4212"/>
            <a:ext cx="5086350" cy="6866426"/>
          </a:xfrm>
          <a:custGeom>
            <a:avLst/>
            <a:gdLst/>
            <a:ahLst/>
            <a:cxnLst/>
            <a:rect l="0" t="0" r="r" b="b"/>
            <a:pathLst>
              <a:path w="5086352" h="6866427" fill="norm" stroke="1" extrusionOk="0">
                <a:moveTo>
                  <a:pt x="1930344" y="0"/>
                </a:moveTo>
                <a:cubicBezTo>
                  <a:pt x="1930344" y="0"/>
                  <a:pt x="5086352" y="0"/>
                  <a:pt x="5086352" y="0"/>
                </a:cubicBezTo>
                <a:cubicBezTo>
                  <a:pt x="5086352" y="0"/>
                  <a:pt x="5086352" y="6866427"/>
                  <a:pt x="5086352" y="6866427"/>
                </a:cubicBezTo>
                <a:cubicBezTo>
                  <a:pt x="5086352" y="6866427"/>
                  <a:pt x="2004575" y="6866427"/>
                  <a:pt x="2004575" y="6866427"/>
                </a:cubicBezTo>
                <a:cubicBezTo>
                  <a:pt x="810358" y="6173427"/>
                  <a:pt x="0" y="4879497"/>
                  <a:pt x="0" y="3411138"/>
                </a:cubicBezTo>
                <a:cubicBezTo>
                  <a:pt x="0" y="1973407"/>
                  <a:pt x="776905" y="702905"/>
                  <a:pt x="1930344" y="0"/>
                </a:cubicBezTo>
                <a:close/>
              </a:path>
            </a:pathLst>
          </a:custGeom>
          <a:blipFill rotWithShape="1">
            <a:blip r:embed="rId3"/>
            <a:stretch/>
          </a:blipFill>
          <a:ln w="12700" cap="flat" cmpd="sng" algn="ctr">
            <a:noFill/>
            <a:prstDash val="solid"/>
            <a:miter lim="800000"/>
          </a:ln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 -0.006 C 0.282 -0.006 0.508 0.183 0.508 0.417 C 0.508 0.651 0.282 0.84 0.005 0.84 C -0.259 0.84 -0.483 0.651 -0.483 0.417 C -0.483 0.183 -0.259 -0.006 0.005 -0.006 Z" pathEditMode="relative" ptsTypes="">
                                      <p:cBhvr>
                                        <p:cTn id="12" dur="5000" fill="hold"/>
                                        <p:tgtEl>
                                          <p:spTgt spid="12813776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 -0.019 C 0.187 -0.019 0.343 0.007 0.343 0.045 C 0.343 0.083 0.187 0.114 -0.005 0.114 C -0.19 0.114 -0.347 0.083 -0.347 0.045 C -0.347 0.007 -0.19 -0.019 -0.005 -0.019 Z" pathEditMode="relative" ptsTypes="">
                                      <p:cBhvr>
                                        <p:cTn id="8" dur="5000" fill="hold"/>
                                        <p:tgtEl>
                                          <p:spTgt spid="8991478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" presetID="1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1 C 0.083 0.001 0.151 0.052 0.151 0.121 C 0.151 0.19 0.083 0.246 0 0.246 C -0.082 0.246 -0.148 0.19 -0.148 0.121 C -0.148 0.052 -0.082 0.001 0 0.001 Z" pathEditMode="relative" ptsTypes="">
                                      <p:cBhvr>
                                        <p:cTn id="6" dur="2500" fill="hold"/>
                                        <p:tgtEl>
                                          <p:spTgt spid="1801535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5128970" name=""/>
          <p:cNvSpPr/>
          <p:nvPr/>
        </p:nvSpPr>
        <p:spPr bwMode="auto">
          <a:xfrm rot="0" flipH="0" flipV="0">
            <a:off x="5633247" y="60633"/>
            <a:ext cx="559090" cy="55909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2245149" name=""/>
          <p:cNvSpPr/>
          <p:nvPr/>
        </p:nvSpPr>
        <p:spPr bwMode="auto">
          <a:xfrm rot="17471625" flipH="0" flipV="0">
            <a:off x="6525098" y="5810402"/>
            <a:ext cx="476097" cy="476097"/>
          </a:xfrm>
          <a:prstGeom prst="ellipse">
            <a:avLst/>
          </a:prstGeom>
          <a:solidFill>
            <a:srgbClr val="92D0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046978" name=""/>
          <p:cNvSpPr/>
          <p:nvPr/>
        </p:nvSpPr>
        <p:spPr bwMode="auto">
          <a:xfrm rot="0" flipH="0" flipV="0">
            <a:off x="0" y="3820428"/>
            <a:ext cx="838197" cy="838197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2">
                  <a:lumMod val="50000"/>
                </a:schemeClr>
              </a:gs>
            </a:gsLst>
            <a:lin ang="13500000" scaled="1"/>
          </a:gra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2886761" name=""/>
          <p:cNvSpPr/>
          <p:nvPr/>
        </p:nvSpPr>
        <p:spPr bwMode="auto">
          <a:xfrm>
            <a:off x="6913197" y="-4212"/>
            <a:ext cx="5299800" cy="6866424"/>
          </a:xfrm>
          <a:custGeom>
            <a:avLst/>
            <a:gdLst/>
            <a:ahLst/>
            <a:cxnLst/>
            <a:rect l="0" t="0" r="r" b="b"/>
            <a:pathLst>
              <a:path w="5299801" h="6866425" fill="norm" stroke="1" extrusionOk="0">
                <a:moveTo>
                  <a:pt x="0" y="3409466"/>
                </a:moveTo>
                <a:cubicBezTo>
                  <a:pt x="0" y="2026457"/>
                  <a:pt x="668315" y="787304"/>
                  <a:pt x="1696953" y="0"/>
                </a:cubicBezTo>
                <a:cubicBezTo>
                  <a:pt x="1696953" y="0"/>
                  <a:pt x="5299801" y="0"/>
                  <a:pt x="5299801" y="0"/>
                </a:cubicBezTo>
                <a:cubicBezTo>
                  <a:pt x="5299801" y="0"/>
                  <a:pt x="5299801" y="6866425"/>
                  <a:pt x="5299801" y="6866425"/>
                </a:cubicBezTo>
                <a:cubicBezTo>
                  <a:pt x="5299801" y="6866425"/>
                  <a:pt x="1760182" y="6866425"/>
                  <a:pt x="1760182" y="6866425"/>
                </a:cubicBezTo>
                <a:cubicBezTo>
                  <a:pt x="695784" y="6081987"/>
                  <a:pt x="0" y="4820610"/>
                  <a:pt x="0" y="3409466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75000"/>
                  <a:alpha val="99999"/>
                </a:schemeClr>
              </a:gs>
              <a:gs pos="100000">
                <a:schemeClr val="accent3">
                  <a:alpha val="99999"/>
                </a:schemeClr>
              </a:gs>
            </a:gsLst>
            <a:lin ang="13500000" scaled="1"/>
          </a:gradFill>
          <a:ln w="12700" cap="flat" cmpd="sng" algn="ctr">
            <a:noFill/>
            <a:prstDash val="solid"/>
            <a:miter lim="800000"/>
          </a:ln>
        </p:spPr>
      </p:sp>
      <p:sp>
        <p:nvSpPr>
          <p:cNvPr id="2052076971" name=""/>
          <p:cNvSpPr/>
          <p:nvPr/>
        </p:nvSpPr>
        <p:spPr bwMode="auto">
          <a:xfrm>
            <a:off x="7126646" y="-4212"/>
            <a:ext cx="5086351" cy="6866426"/>
          </a:xfrm>
          <a:custGeom>
            <a:avLst/>
            <a:gdLst/>
            <a:ahLst/>
            <a:cxnLst/>
            <a:rect l="0" t="0" r="r" b="b"/>
            <a:pathLst>
              <a:path w="5086352" h="6866427" fill="norm" stroke="1" extrusionOk="0">
                <a:moveTo>
                  <a:pt x="1930344" y="0"/>
                </a:moveTo>
                <a:cubicBezTo>
                  <a:pt x="1930344" y="0"/>
                  <a:pt x="5086352" y="0"/>
                  <a:pt x="5086352" y="0"/>
                </a:cubicBezTo>
                <a:cubicBezTo>
                  <a:pt x="5086352" y="0"/>
                  <a:pt x="5086352" y="6866427"/>
                  <a:pt x="5086352" y="6866427"/>
                </a:cubicBezTo>
                <a:cubicBezTo>
                  <a:pt x="5086352" y="6866427"/>
                  <a:pt x="2004575" y="6866427"/>
                  <a:pt x="2004575" y="6866427"/>
                </a:cubicBezTo>
                <a:cubicBezTo>
                  <a:pt x="810358" y="6173427"/>
                  <a:pt x="0" y="4879497"/>
                  <a:pt x="0" y="3411138"/>
                </a:cubicBezTo>
                <a:cubicBezTo>
                  <a:pt x="0" y="1973407"/>
                  <a:pt x="776905" y="702905"/>
                  <a:pt x="1930344" y="0"/>
                </a:cubicBezTo>
                <a:close/>
              </a:path>
            </a:pathLst>
          </a:custGeom>
          <a:blipFill rotWithShape="1">
            <a:blip r:embed="rId3">
              <a:alphaModFix amt="99999"/>
            </a:blip>
            <a:stretch/>
          </a:blipFill>
          <a:ln w="12700" cap="flat" cmpd="sng" algn="ctr">
            <a:noFill/>
            <a:prstDash val="solid"/>
            <a:miter lim="800000"/>
          </a:ln>
        </p:spPr>
      </p:sp>
      <p:sp>
        <p:nvSpPr>
          <p:cNvPr id="2005191349" name="Title 1"/>
          <p:cNvSpPr>
            <a:spLocks noGrp="1"/>
          </p:cNvSpPr>
          <p:nvPr>
            <p:ph type="ctrTitle"/>
          </p:nvPr>
        </p:nvSpPr>
        <p:spPr bwMode="auto">
          <a:xfrm flipH="0" flipV="0">
            <a:off x="838197" y="365122"/>
            <a:ext cx="6075621" cy="1090082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/>
          </a:bodyPr>
          <a:lstStyle>
            <a:lvl1pPr algn="ctr">
              <a:defRPr sz="6000"/>
            </a:lvl1pPr>
          </a:lstStyle>
          <a:p>
            <a:pPr algn="l">
              <a:defRPr/>
            </a:pPr>
            <a:r>
              <a:rPr lang="en-US" sz="2800" b="1" i="0" u="none" strike="noStrike" cap="none" spc="0">
                <a:solidFill>
                  <a:srgbClr val="92D050"/>
                </a:solidFill>
                <a:latin typeface="Arial Black"/>
                <a:ea typeface="Arial Black"/>
                <a:cs typeface="Arial Black"/>
              </a:rPr>
              <a:t>Opportunities</a:t>
            </a:r>
            <a:endParaRPr sz="2800" b="0">
              <a:solidFill>
                <a:srgbClr val="92D050"/>
              </a:solidFill>
              <a:latin typeface="Arial"/>
              <a:cs typeface="Arial"/>
            </a:endParaRPr>
          </a:p>
        </p:txBody>
      </p:sp>
      <p:sp>
        <p:nvSpPr>
          <p:cNvPr id="799692148" name="Subtitle 2"/>
          <p:cNvSpPr>
            <a:spLocks noGrp="1"/>
          </p:cNvSpPr>
          <p:nvPr>
            <p:ph type="subTitle" idx="1"/>
          </p:nvPr>
        </p:nvSpPr>
        <p:spPr bwMode="auto">
          <a:xfrm flipH="0" flipV="0">
            <a:off x="838195" y="1719788"/>
            <a:ext cx="6075623" cy="429947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283878" indent="-283878" algn="l">
              <a:lnSpc>
                <a:spcPct val="120000"/>
              </a:lnSpc>
              <a:buFont typeface="Arial"/>
              <a:buAutoNum type="arabicPeriod"/>
              <a:defRPr/>
            </a:pPr>
            <a:r>
              <a:rPr lang="en-US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International Student Growth: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Increasing number of international students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seeking quality education.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marL="283878" indent="-283878" algn="l">
              <a:lnSpc>
                <a:spcPct val="120000"/>
              </a:lnSpc>
              <a:buFont typeface="Arial"/>
              <a:buAutoNum type="arabicPeriod"/>
              <a:defRPr/>
            </a:pPr>
            <a:r>
              <a:rPr lang="en-US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Emerging Fields: </a:t>
            </a: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Expansion of programs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in [emerging fields like AI, sustainable energy, etc.].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marL="283878" indent="-283878" algn="l">
              <a:lnSpc>
                <a:spcPct val="120000"/>
              </a:lnSpc>
              <a:buFont typeface="Arial"/>
              <a:buAutoNum type="arabicPeriod"/>
              <a:defRPr/>
            </a:pPr>
            <a:r>
              <a:rPr lang="en-US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Strategic Partnerships: </a:t>
            </a: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Collaboration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with global institutions, businesses, and research organizations.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marL="283878" indent="-283878" algn="l">
              <a:lnSpc>
                <a:spcPct val="120000"/>
              </a:lnSpc>
              <a:buFont typeface="Arial"/>
              <a:buAutoNum type="arabicPeriod"/>
              <a:defRPr/>
            </a:pPr>
            <a:r>
              <a:rPr lang="en-US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Online Learning Expansion: 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Development of online courses and programs </a:t>
            </a: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to reach a wider audience.</a:t>
            </a:r>
            <a:endParaRPr sz="1800" b="1" i="1" u="none" strike="noStrike" cap="none" spc="0">
              <a:solidFill>
                <a:srgbClr val="92D050"/>
              </a:solidFill>
              <a:latin typeface="Arial"/>
              <a:cs typeface="Arial"/>
            </a:endParaRPr>
          </a:p>
          <a:p>
            <a:pPr marL="283878" indent="-283878" algn="l">
              <a:lnSpc>
                <a:spcPct val="120000"/>
              </a:lnSpc>
              <a:buFont typeface="Arial"/>
              <a:buAutoNum type="arabicPeriod"/>
              <a:defRPr/>
            </a:pPr>
            <a:r>
              <a:rPr lang="en-US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Alumni Engagement: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Strengthening connections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with alumni for mentorship.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 -0.006 C 0.282 -0.006 0.508 0.183 0.508 0.417 C 0.508 0.651 0.282 0.84 0.005 0.84 C -0.259 0.84 -0.483 0.651 -0.483 0.417 C -0.483 0.183 -0.259 -0.006 0.005 -0.006 Z" pathEditMode="relative" ptsTypes="">
                                      <p:cBhvr>
                                        <p:cTn id="12" dur="5000" fill="hold"/>
                                        <p:tgtEl>
                                          <p:spTgt spid="4151289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 -0.019 C 0.187 -0.019 0.343 0.007 0.343 0.045 C 0.343 0.083 0.187 0.114 -0.005 0.114 C -0.19 0.114 -0.347 0.083 -0.347 0.045 C -0.347 0.007 -0.19 -0.019 -0.005 -0.019 Z" pathEditMode="relative" ptsTypes="">
                                      <p:cBhvr>
                                        <p:cTn id="8" dur="5000" fill="hold"/>
                                        <p:tgtEl>
                                          <p:spTgt spid="1312245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" presetID="1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1 C 0.083 0.001 0.151 0.052 0.151 0.121 C 0.151 0.19 0.083 0.246 0 0.246 C -0.082 0.246 -0.148 0.19 -0.148 0.121 C -0.148 0.052 -0.082 0.001 0 0.001 Z" pathEditMode="relative" ptsTypes="">
                                      <p:cBhvr>
                                        <p:cTn id="6" dur="2500" fill="hold"/>
                                        <p:tgtEl>
                                          <p:spTgt spid="1410469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3989142" name=""/>
          <p:cNvSpPr/>
          <p:nvPr/>
        </p:nvSpPr>
        <p:spPr bwMode="auto">
          <a:xfrm rot="0" flipH="1" flipV="0">
            <a:off x="5633247" y="60633"/>
            <a:ext cx="559090" cy="55909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6019561" name=""/>
          <p:cNvSpPr/>
          <p:nvPr/>
        </p:nvSpPr>
        <p:spPr bwMode="auto">
          <a:xfrm rot="17471625" flipH="0" flipV="0">
            <a:off x="6525098" y="5810402"/>
            <a:ext cx="476097" cy="476097"/>
          </a:xfrm>
          <a:prstGeom prst="ellipse">
            <a:avLst/>
          </a:prstGeom>
          <a:solidFill>
            <a:srgbClr val="92D05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7204975" name=""/>
          <p:cNvSpPr/>
          <p:nvPr/>
        </p:nvSpPr>
        <p:spPr bwMode="auto">
          <a:xfrm rot="0" flipH="0" flipV="0">
            <a:off x="11353801" y="3820428"/>
            <a:ext cx="838197" cy="838197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2">
                  <a:lumMod val="50000"/>
                </a:schemeClr>
              </a:gs>
            </a:gsLst>
            <a:lin ang="13500000" scaled="1"/>
          </a:gra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0560706" name=""/>
          <p:cNvSpPr/>
          <p:nvPr/>
        </p:nvSpPr>
        <p:spPr bwMode="auto">
          <a:xfrm flipH="1">
            <a:off x="0" y="-4212"/>
            <a:ext cx="5299800" cy="6866424"/>
          </a:xfrm>
          <a:custGeom>
            <a:avLst/>
            <a:gdLst/>
            <a:ahLst/>
            <a:cxnLst/>
            <a:rect l="0" t="0" r="r" b="b"/>
            <a:pathLst>
              <a:path w="5299801" h="6866425" fill="norm" stroke="1" extrusionOk="0">
                <a:moveTo>
                  <a:pt x="0" y="3409466"/>
                </a:moveTo>
                <a:cubicBezTo>
                  <a:pt x="0" y="2026457"/>
                  <a:pt x="668315" y="787304"/>
                  <a:pt x="1696953" y="0"/>
                </a:cubicBezTo>
                <a:cubicBezTo>
                  <a:pt x="1696953" y="0"/>
                  <a:pt x="5299801" y="0"/>
                  <a:pt x="5299801" y="0"/>
                </a:cubicBezTo>
                <a:cubicBezTo>
                  <a:pt x="5299801" y="0"/>
                  <a:pt x="5299801" y="6866425"/>
                  <a:pt x="5299801" y="6866425"/>
                </a:cubicBezTo>
                <a:cubicBezTo>
                  <a:pt x="5299801" y="6866425"/>
                  <a:pt x="1760182" y="6866425"/>
                  <a:pt x="1760182" y="6866425"/>
                </a:cubicBezTo>
                <a:cubicBezTo>
                  <a:pt x="695784" y="6081987"/>
                  <a:pt x="0" y="4820610"/>
                  <a:pt x="0" y="3409466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75000"/>
                  <a:alpha val="99999"/>
                </a:schemeClr>
              </a:gs>
              <a:gs pos="100000">
                <a:schemeClr val="accent3">
                  <a:alpha val="99999"/>
                </a:schemeClr>
              </a:gs>
            </a:gsLst>
            <a:lin ang="13500000" scaled="1"/>
          </a:gradFill>
          <a:ln w="12700" cap="flat" cmpd="sng" algn="ctr">
            <a:noFill/>
            <a:prstDash val="solid"/>
            <a:miter lim="800000"/>
          </a:ln>
        </p:spPr>
      </p:sp>
      <p:sp>
        <p:nvSpPr>
          <p:cNvPr id="417395809" name=""/>
          <p:cNvSpPr/>
          <p:nvPr/>
        </p:nvSpPr>
        <p:spPr bwMode="auto">
          <a:xfrm flipH="1">
            <a:off x="0" y="-4212"/>
            <a:ext cx="5086350" cy="6866426"/>
          </a:xfrm>
          <a:custGeom>
            <a:avLst/>
            <a:gdLst/>
            <a:ahLst/>
            <a:cxnLst/>
            <a:rect l="0" t="0" r="r" b="b"/>
            <a:pathLst>
              <a:path w="5086352" h="6866427" fill="norm" stroke="1" extrusionOk="0">
                <a:moveTo>
                  <a:pt x="1930344" y="0"/>
                </a:moveTo>
                <a:cubicBezTo>
                  <a:pt x="1930344" y="0"/>
                  <a:pt x="5086352" y="0"/>
                  <a:pt x="5086352" y="0"/>
                </a:cubicBezTo>
                <a:cubicBezTo>
                  <a:pt x="5086352" y="0"/>
                  <a:pt x="5086352" y="6866427"/>
                  <a:pt x="5086352" y="6866427"/>
                </a:cubicBezTo>
                <a:cubicBezTo>
                  <a:pt x="5086352" y="6866427"/>
                  <a:pt x="2004575" y="6866427"/>
                  <a:pt x="2004575" y="6866427"/>
                </a:cubicBezTo>
                <a:cubicBezTo>
                  <a:pt x="810358" y="6173427"/>
                  <a:pt x="0" y="4879497"/>
                  <a:pt x="0" y="3411138"/>
                </a:cubicBezTo>
                <a:cubicBezTo>
                  <a:pt x="0" y="1973407"/>
                  <a:pt x="776905" y="702905"/>
                  <a:pt x="1930344" y="0"/>
                </a:cubicBezTo>
                <a:close/>
              </a:path>
            </a:pathLst>
          </a:custGeom>
          <a:blipFill rotWithShape="1">
            <a:blip r:embed="rId3"/>
            <a:stretch/>
          </a:blipFill>
          <a:ln w="12700" cap="flat" cmpd="sng" algn="ctr">
            <a:noFill/>
            <a:prstDash val="solid"/>
            <a:miter lim="800000"/>
          </a:ln>
        </p:spPr>
      </p:sp>
      <p:sp>
        <p:nvSpPr>
          <p:cNvPr id="1678123967" name="Subtitle 2"/>
          <p:cNvSpPr>
            <a:spLocks noGrp="1"/>
          </p:cNvSpPr>
          <p:nvPr>
            <p:ph type="subTitle" idx="1"/>
          </p:nvPr>
        </p:nvSpPr>
        <p:spPr bwMode="auto">
          <a:xfrm flipH="0" flipV="0">
            <a:off x="5373421" y="1719788"/>
            <a:ext cx="5980374" cy="429947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283878" indent="-283878" algn="l">
              <a:lnSpc>
                <a:spcPct val="120000"/>
              </a:lnSpc>
              <a:buFont typeface="Arial"/>
              <a:buAutoNum type="arabicPeriod"/>
              <a:defRPr/>
            </a:pPr>
            <a:r>
              <a:rPr lang="en-US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Rising Competition: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Increased competition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from other top universities worldwide.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marL="283878" indent="-283878" algn="l">
              <a:lnSpc>
                <a:spcPct val="120000"/>
              </a:lnSpc>
              <a:buFont typeface="Arial"/>
              <a:buAutoNum type="arabicPeriod"/>
              <a:defRPr/>
            </a:pPr>
            <a:r>
              <a:rPr lang="en-US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Changing Education Landscape: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Shifts in student preferences 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for online or hybrid learning formats.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marL="283878" indent="-283878" algn="l">
              <a:lnSpc>
                <a:spcPct val="120000"/>
              </a:lnSpc>
              <a:buFont typeface="Arial"/>
              <a:buAutoNum type="arabicPeriod"/>
              <a:defRPr/>
            </a:pPr>
            <a:r>
              <a:rPr lang="en-US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Economic Factors: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Budget cuts or economic downturns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affecting funding and student enrollments.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marL="283878" indent="-283878" algn="l">
              <a:lnSpc>
                <a:spcPct val="120000"/>
              </a:lnSpc>
              <a:buFont typeface="Arial"/>
              <a:buAutoNum type="arabicPeriod"/>
              <a:defRPr/>
            </a:pPr>
            <a:r>
              <a:rPr lang="en-US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Technological Advancements: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The rapid pace of technological change </a:t>
            </a:r>
            <a:r>
              <a:rPr lang="en-US" sz="1800" b="1" i="1" u="none" strike="noStrike" cap="none" spc="0">
                <a:solidFill>
                  <a:srgbClr val="92D050"/>
                </a:solidFill>
                <a:latin typeface="Arial"/>
                <a:ea typeface="Arial"/>
                <a:cs typeface="Arial"/>
              </a:rPr>
              <a:t>requires continuous investment</a:t>
            </a:r>
            <a:r>
              <a:rPr lang="en-US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in updating infrastructure and resources.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85130093" name="Title 1"/>
          <p:cNvSpPr>
            <a:spLocks noGrp="1"/>
          </p:cNvSpPr>
          <p:nvPr>
            <p:ph type="ctrTitle"/>
          </p:nvPr>
        </p:nvSpPr>
        <p:spPr bwMode="auto">
          <a:xfrm flipH="0" flipV="0">
            <a:off x="5373421" y="365123"/>
            <a:ext cx="5980374" cy="1090082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/>
          </a:bodyPr>
          <a:lstStyle>
            <a:lvl1pPr algn="ctr">
              <a:defRPr sz="6000"/>
            </a:lvl1pPr>
          </a:lstStyle>
          <a:p>
            <a:pPr algn="l">
              <a:defRPr/>
            </a:pPr>
            <a:r>
              <a:rPr lang="en-US" sz="2800" b="1" i="0" u="none" strike="noStrike" cap="none" spc="0">
                <a:solidFill>
                  <a:srgbClr val="92D050"/>
                </a:solidFill>
                <a:latin typeface="Arial Black"/>
                <a:ea typeface="Arial Black"/>
                <a:cs typeface="Arial Black"/>
              </a:rPr>
              <a:t>Threats</a:t>
            </a:r>
            <a:endParaRPr sz="2800" b="0">
              <a:solidFill>
                <a:srgbClr val="92D05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 -0.006 C 0.282 -0.006 0.508 0.183 0.508 0.417 C 0.508 0.651 0.282 0.84 0.005 0.84 C -0.259 0.84 -0.483 0.651 -0.483 0.417 C -0.483 0.183 -0.259 -0.006 0.005 -0.006 Z" pathEditMode="relative" ptsTypes="">
                                      <p:cBhvr>
                                        <p:cTn id="12" dur="5000" fill="hold"/>
                                        <p:tgtEl>
                                          <p:spTgt spid="523989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 -0.019 C 0.187 -0.019 0.343 0.007 0.343 0.045 C 0.343 0.083 0.187 0.114 -0.005 0.114 C -0.19 0.114 -0.347 0.083 -0.347 0.045 C -0.347 0.007 -0.19 -0.019 -0.005 -0.019 Z" pathEditMode="relative" ptsTypes="">
                                      <p:cBhvr>
                                        <p:cTn id="8" dur="5000" fill="hold"/>
                                        <p:tgtEl>
                                          <p:spTgt spid="1260195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" presetID="1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1 C 0.083 0.001 0.151 0.052 0.151 0.121 C 0.151 0.19 0.083 0.246 0 0.246 C -0.082 0.246 -0.148 0.19 -0.148 0.121 C -0.148 0.052 -0.082 0.001 0 0.001 Z" pathEditMode="relative" ptsTypes="">
                                      <p:cBhvr>
                                        <p:cTn id="6" dur="2500" fill="hold"/>
                                        <p:tgtEl>
                                          <p:spTgt spid="6472049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Violet II">
      <a:dk1>
        <a:srgbClr val="000000"/>
      </a:dk1>
      <a:lt1>
        <a:srgbClr val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New Office">
        <a:dk1>
          <a:sysClr val="windowText" lastClr="000000"/>
        </a:dk1>
        <a:lt1>
          <a:sysClr val="window" lastClr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4472C4"/>
        </a:accent5>
        <a:accent6>
          <a:srgbClr val="70AD47"/>
        </a:accent6>
        <a:hlink>
          <a:srgbClr val="0563C1"/>
        </a:hlink>
        <a:folHlink>
          <a:srgbClr val="954F72"/>
        </a:folHlink>
      </a:clrScheme>
    </a:extraClrScheme>
  </a:extraClrSchemeLst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onlyoffice/9.4.0.129</Application>
  <PresentationFormat>On-screen Show (4:3)</PresentationFormat>
  <Paragraphs>0</Paragraphs>
  <Slides>7</Slides>
  <Notes>7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 Redmine</cp:lastModifiedBy>
  <cp:revision>12</cp:revision>
  <dcterms:modified xsi:type="dcterms:W3CDTF">2026-10-09T08:32:37Z</dcterms:modified>
</cp:coreProperties>
</file>